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Lst>
  <p:notesMasterIdLst>
    <p:notesMasterId r:id="rId12"/>
  </p:notesMasterIdLst>
  <p:sldIdLst>
    <p:sldId id="257" r:id="rId2"/>
    <p:sldId id="268" r:id="rId3"/>
    <p:sldId id="269" r:id="rId4"/>
    <p:sldId id="270" r:id="rId5"/>
    <p:sldId id="271" r:id="rId6"/>
    <p:sldId id="272" r:id="rId7"/>
    <p:sldId id="275" r:id="rId8"/>
    <p:sldId id="277" r:id="rId9"/>
    <p:sldId id="279" r:id="rId10"/>
    <p:sldId id="28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72" d="100"/>
          <a:sy n="72" d="100"/>
        </p:scale>
        <p:origin x="660" y="7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16/08/2019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A428E537-E56B-49CA-B596-52598082FBE8}" type="slidenum">
              <a:rPr lang="en-US" smtClean="0"/>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8527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7629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5255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5345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918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043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1347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9420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7363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7958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14F96FE2-9E77-4834-9C6B-212E1056298F}" type="datetimeFigureOut">
              <a:rPr lang="en-US" smtClean="0"/>
              <a:t>8/16/2019</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267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4F96FE2-9E77-4834-9C6B-212E1056298F}" type="datetimeFigureOut">
              <a:rPr lang="en-US" smtClean="0"/>
              <a:t>8/16/2019</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428E537-E56B-49CA-B596-52598082FBE8}" type="slidenum">
              <a:rPr lang="en-US" smtClean="0"/>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4741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684" r:id="rId12"/>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603614" y="1607337"/>
            <a:ext cx="7526756" cy="1107996"/>
          </a:xfrm>
          <a:prstGeom prst="rect">
            <a:avLst/>
          </a:prstGeom>
          <a:noFill/>
        </p:spPr>
        <p:txBody>
          <a:bodyPr wrap="square" lIns="0" tIns="0" rIns="0" bIns="0" rtlCol="0">
            <a:spAutoFit/>
          </a:bodyPr>
          <a:lstStyle/>
          <a:p>
            <a:pPr algn="ctr">
              <a:tabLst>
                <a:tab pos="347663" algn="l"/>
              </a:tabLst>
            </a:pPr>
            <a:r>
              <a:rPr lang="en-US" sz="3600" b="1" dirty="0">
                <a:solidFill>
                  <a:srgbClr val="FF0000"/>
                </a:solidFill>
                <a:latin typeface="+mj-lt"/>
              </a:rPr>
              <a:t>Best neighborhood for grocery Warehouse in Scarborough area</a:t>
            </a:r>
          </a:p>
        </p:txBody>
      </p:sp>
      <p:sp>
        <p:nvSpPr>
          <p:cNvPr id="21" name="TextBox 20"/>
          <p:cNvSpPr txBox="1"/>
          <p:nvPr/>
        </p:nvSpPr>
        <p:spPr>
          <a:xfrm>
            <a:off x="4237341" y="3275111"/>
            <a:ext cx="3957815" cy="307777"/>
          </a:xfrm>
          <a:prstGeom prst="rect">
            <a:avLst/>
          </a:prstGeom>
          <a:noFill/>
        </p:spPr>
        <p:txBody>
          <a:bodyPr wrap="none" lIns="0" tIns="0" rIns="0" bIns="0" rtlCol="0">
            <a:spAutoFit/>
          </a:bodyPr>
          <a:lstStyle/>
          <a:p>
            <a:pPr algn="ctr">
              <a:tabLst>
                <a:tab pos="347663" algn="l"/>
              </a:tabLst>
            </a:pPr>
            <a:r>
              <a:rPr lang="en-US" sz="2000" dirty="0">
                <a:solidFill>
                  <a:srgbClr val="FF0000"/>
                </a:solidFill>
              </a:rPr>
              <a:t>IBM Data Science Capstone Project</a:t>
            </a:r>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12" name="TextBox 11">
            <a:extLst>
              <a:ext uri="{FF2B5EF4-FFF2-40B4-BE49-F238E27FC236}">
                <a16:creationId xmlns:a16="http://schemas.microsoft.com/office/drawing/2014/main" id="{E30F1569-3BC4-489A-AC8B-CFEA83AF5893}"/>
              </a:ext>
            </a:extLst>
          </p:cNvPr>
          <p:cNvSpPr txBox="1"/>
          <p:nvPr/>
        </p:nvSpPr>
        <p:spPr>
          <a:xfrm>
            <a:off x="5454061" y="5412016"/>
            <a:ext cx="1283878" cy="307777"/>
          </a:xfrm>
          <a:prstGeom prst="rect">
            <a:avLst/>
          </a:prstGeom>
          <a:noFill/>
        </p:spPr>
        <p:txBody>
          <a:bodyPr wrap="none" lIns="0" tIns="0" rIns="0" bIns="0" rtlCol="0">
            <a:spAutoFit/>
          </a:bodyPr>
          <a:lstStyle/>
          <a:p>
            <a:pPr algn="ctr">
              <a:tabLst>
                <a:tab pos="347663" algn="l"/>
              </a:tabLst>
            </a:pPr>
            <a:r>
              <a:rPr lang="en-US" sz="2000" dirty="0">
                <a:solidFill>
                  <a:srgbClr val="FF0000"/>
                </a:solidFill>
              </a:rPr>
              <a:t>Nirav Patel</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7D64-FD82-4AF4-AEC3-B0B1A4C91502}"/>
              </a:ext>
            </a:extLst>
          </p:cNvPr>
          <p:cNvSpPr>
            <a:spLocks noGrp="1"/>
          </p:cNvSpPr>
          <p:nvPr>
            <p:ph type="title"/>
          </p:nvPr>
        </p:nvSpPr>
        <p:spPr>
          <a:xfrm>
            <a:off x="838200" y="317518"/>
            <a:ext cx="9520158" cy="1049235"/>
          </a:xfrm>
        </p:spPr>
        <p:txBody>
          <a:bodyPr>
            <a:normAutofit/>
          </a:bodyPr>
          <a:lstStyle/>
          <a:p>
            <a:r>
              <a:rPr lang="en-US" b="1" dirty="0"/>
              <a:t>Results</a:t>
            </a:r>
          </a:p>
        </p:txBody>
      </p:sp>
      <p:sp>
        <p:nvSpPr>
          <p:cNvPr id="3" name="Content Placeholder 2">
            <a:extLst>
              <a:ext uri="{FF2B5EF4-FFF2-40B4-BE49-F238E27FC236}">
                <a16:creationId xmlns:a16="http://schemas.microsoft.com/office/drawing/2014/main" id="{2E17BF41-41C9-4686-974C-2F8D95464617}"/>
              </a:ext>
            </a:extLst>
          </p:cNvPr>
          <p:cNvSpPr>
            <a:spLocks noGrp="1"/>
          </p:cNvSpPr>
          <p:nvPr>
            <p:ph idx="1"/>
          </p:nvPr>
        </p:nvSpPr>
        <p:spPr>
          <a:xfrm>
            <a:off x="1325217" y="1548000"/>
            <a:ext cx="10515600" cy="1110876"/>
          </a:xfrm>
        </p:spPr>
        <p:txBody>
          <a:bodyPr>
            <a:normAutofit/>
          </a:bodyPr>
          <a:lstStyle/>
          <a:p>
            <a:pPr marL="0" indent="0">
              <a:lnSpc>
                <a:spcPct val="100000"/>
              </a:lnSpc>
              <a:buNone/>
            </a:pPr>
            <a:r>
              <a:rPr lang="en-US" dirty="0">
                <a:latin typeface="Times New Roman" panose="02020603050405020304" pitchFamily="18" charset="0"/>
                <a:cs typeface="Times New Roman" panose="02020603050405020304" pitchFamily="18" charset="0"/>
              </a:rPr>
              <a:t>By satisfying each of the requirement step by step as explained, we only find one neighborhood      (Scarborough Village) which has the well rated grocery stores too</a:t>
            </a:r>
            <a:r>
              <a:rPr lang="en-US" dirty="0"/>
              <a:t>.</a:t>
            </a:r>
          </a:p>
          <a:p>
            <a:pPr marL="0" indent="0" algn="just">
              <a:buNone/>
            </a:pPr>
            <a:endParaRPr lang="en-US" sz="2400" dirty="0"/>
          </a:p>
        </p:txBody>
      </p:sp>
      <p:sp>
        <p:nvSpPr>
          <p:cNvPr id="4" name="Title 1">
            <a:extLst>
              <a:ext uri="{FF2B5EF4-FFF2-40B4-BE49-F238E27FC236}">
                <a16:creationId xmlns:a16="http://schemas.microsoft.com/office/drawing/2014/main" id="{3DE22BF3-58C7-41C8-9299-08D81FCC10AA}"/>
              </a:ext>
            </a:extLst>
          </p:cNvPr>
          <p:cNvSpPr txBox="1">
            <a:spLocks/>
          </p:cNvSpPr>
          <p:nvPr/>
        </p:nvSpPr>
        <p:spPr>
          <a:xfrm>
            <a:off x="838200" y="2658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 Conclusion</a:t>
            </a:r>
          </a:p>
        </p:txBody>
      </p:sp>
      <p:sp>
        <p:nvSpPr>
          <p:cNvPr id="5" name="Content Placeholder 2">
            <a:extLst>
              <a:ext uri="{FF2B5EF4-FFF2-40B4-BE49-F238E27FC236}">
                <a16:creationId xmlns:a16="http://schemas.microsoft.com/office/drawing/2014/main" id="{79A4EDDA-DD8A-4936-A8FE-9E2AEE3E52E8}"/>
              </a:ext>
            </a:extLst>
          </p:cNvPr>
          <p:cNvSpPr txBox="1">
            <a:spLocks/>
          </p:cNvSpPr>
          <p:nvPr/>
        </p:nvSpPr>
        <p:spPr>
          <a:xfrm>
            <a:off x="1325217" y="3950998"/>
            <a:ext cx="10028583" cy="290700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200" dirty="0">
                <a:latin typeface="Times New Roman" panose="02020603050405020304" pitchFamily="18" charset="0"/>
                <a:cs typeface="Times New Roman" panose="02020603050405020304" pitchFamily="18" charset="0"/>
              </a:rPr>
              <a:t>The result from this project has limitations. According to the scope of the project and available resources (Time and Skills in this case) we had to make some assumptions here, like limited number of venues and radius of 500 meters.</a:t>
            </a:r>
          </a:p>
          <a:p>
            <a:pPr marL="0" indent="0" algn="just">
              <a:buNone/>
            </a:pPr>
            <a:endParaRPr lang="en-CA"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According to our analysis, the best neighborhood is Scarborough Village.</a:t>
            </a:r>
          </a:p>
          <a:p>
            <a:pPr marL="0" indent="0" algn="just">
              <a:buNone/>
            </a:pPr>
            <a:endParaRPr lang="en-CA" sz="2000" dirty="0">
              <a:latin typeface="Times New Roman" panose="02020603050405020304" pitchFamily="18" charset="0"/>
              <a:cs typeface="Times New Roman" panose="02020603050405020304" pitchFamily="18" charset="0"/>
            </a:endParaRPr>
          </a:p>
          <a:p>
            <a:pPr marL="0" indent="0" algn="just">
              <a:buNone/>
            </a:pPr>
            <a:endParaRPr lang="en-CA" sz="2000" dirty="0">
              <a:latin typeface="Times New Roman" panose="02020603050405020304" pitchFamily="18" charset="0"/>
              <a:cs typeface="Times New Roman" panose="02020603050405020304" pitchFamily="18" charset="0"/>
            </a:endParaRPr>
          </a:p>
          <a:p>
            <a:pPr marL="0" indent="0" algn="ctr">
              <a:buNone/>
            </a:pPr>
            <a:endParaRPr lang="en-CA" sz="2000" dirty="0">
              <a:solidFill>
                <a:srgbClr val="FF0000"/>
              </a:solidFill>
              <a:latin typeface="Times New Roman" panose="02020603050405020304" pitchFamily="18" charset="0"/>
              <a:cs typeface="Times New Roman" panose="02020603050405020304" pitchFamily="18" charset="0"/>
            </a:endParaRPr>
          </a:p>
          <a:p>
            <a:pPr marL="0" indent="0" algn="ctr">
              <a:buNone/>
            </a:pPr>
            <a:r>
              <a:rPr lang="en-CA" sz="2000" dirty="0">
                <a:solidFill>
                  <a:srgbClr val="FF0000"/>
                </a:solidFill>
                <a:latin typeface="Times New Roman" panose="02020603050405020304" pitchFamily="18" charset="0"/>
                <a:cs typeface="Times New Roman" panose="02020603050405020304" pitchFamily="18" charset="0"/>
              </a:rPr>
              <a:t>__________________________ </a:t>
            </a:r>
            <a:r>
              <a:rPr lang="en-CA" sz="2000" i="1" dirty="0">
                <a:solidFill>
                  <a:srgbClr val="FF0000"/>
                </a:solidFill>
                <a:latin typeface="Times New Roman" panose="02020603050405020304" pitchFamily="18" charset="0"/>
                <a:cs typeface="Times New Roman" panose="02020603050405020304" pitchFamily="18" charset="0"/>
              </a:rPr>
              <a:t>Thank You  </a:t>
            </a:r>
            <a:r>
              <a:rPr lang="en-CA" sz="2000" dirty="0">
                <a:solidFill>
                  <a:srgbClr val="FF0000"/>
                </a:solidFill>
                <a:latin typeface="Times New Roman" panose="02020603050405020304" pitchFamily="18" charset="0"/>
                <a:cs typeface="Times New Roman" panose="02020603050405020304" pitchFamily="18" charset="0"/>
              </a:rPr>
              <a:t>_______________________________________</a:t>
            </a:r>
            <a:endParaRPr lang="en-US" sz="20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73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7D64-FD82-4AF4-AEC3-B0B1A4C91502}"/>
              </a:ext>
            </a:extLst>
          </p:cNvPr>
          <p:cNvSpPr>
            <a:spLocks noGrp="1"/>
          </p:cNvSpPr>
          <p:nvPr>
            <p:ph type="title"/>
          </p:nvPr>
        </p:nvSpPr>
        <p:spPr/>
        <p:txBody>
          <a:bodyPr/>
          <a:lstStyle/>
          <a:p>
            <a:r>
              <a:rPr lang="en-CA" b="1" dirty="0"/>
              <a:t>I</a:t>
            </a:r>
            <a:r>
              <a:rPr lang="en-US" b="1" dirty="0" err="1"/>
              <a:t>ntroduction</a:t>
            </a:r>
            <a:endParaRPr lang="en-US" b="1" dirty="0"/>
          </a:p>
        </p:txBody>
      </p:sp>
      <p:sp>
        <p:nvSpPr>
          <p:cNvPr id="3" name="Content Placeholder 2">
            <a:extLst>
              <a:ext uri="{FF2B5EF4-FFF2-40B4-BE49-F238E27FC236}">
                <a16:creationId xmlns:a16="http://schemas.microsoft.com/office/drawing/2014/main" id="{2E17BF41-41C9-4686-974C-2F8D95464617}"/>
              </a:ext>
            </a:extLst>
          </p:cNvPr>
          <p:cNvSpPr>
            <a:spLocks noGrp="1"/>
          </p:cNvSpPr>
          <p:nvPr>
            <p:ph idx="1"/>
          </p:nvPr>
        </p:nvSpPr>
        <p:spPr/>
        <p:txBody>
          <a:bodyPr>
            <a:normAutofit fontScale="92500"/>
          </a:bodyPr>
          <a:lstStyle/>
          <a:p>
            <a:pPr marL="0" indent="0" algn="just">
              <a:buNone/>
            </a:pPr>
            <a:endParaRPr lang="es-PE" sz="2400" dirty="0">
              <a:latin typeface="Times New Roman" panose="02020603050405020304" pitchFamily="18" charset="0"/>
              <a:cs typeface="Times New Roman" panose="02020603050405020304" pitchFamily="18" charset="0"/>
            </a:endParaRPr>
          </a:p>
          <a:p>
            <a:pPr algn="just"/>
            <a:r>
              <a:rPr lang="es-PE" sz="2400" dirty="0">
                <a:latin typeface="Times New Roman" panose="02020603050405020304" pitchFamily="18" charset="0"/>
                <a:cs typeface="Times New Roman" panose="02020603050405020304" pitchFamily="18" charset="0"/>
              </a:rPr>
              <a:t>This presentation is for the </a:t>
            </a:r>
            <a:r>
              <a:rPr lang="en-US" sz="2400" dirty="0">
                <a:latin typeface="Times New Roman" panose="02020603050405020304" pitchFamily="18" charset="0"/>
                <a:cs typeface="Times New Roman" panose="02020603050405020304" pitchFamily="18" charset="0"/>
              </a:rPr>
              <a:t>final project from the IBM Data Science Professional Certificate program.</a:t>
            </a:r>
          </a:p>
          <a:p>
            <a:pPr algn="just"/>
            <a:r>
              <a:rPr lang="en-US" sz="2400" dirty="0">
                <a:latin typeface="Times New Roman" panose="02020603050405020304" pitchFamily="18" charset="0"/>
                <a:cs typeface="Times New Roman" panose="02020603050405020304" pitchFamily="18" charset="0"/>
              </a:rPr>
              <a:t> The goal of this project is to use the tools and skills acquired through the different courses to develop and idea to leverage the Foursquare location data to explore or compare neighborhoods or cities of our choice in order to come up with a problem that you can be solved using the Foursquare location data.</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459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AD45-B3CA-4CEB-BE9C-784564E8F8F4}"/>
              </a:ext>
            </a:extLst>
          </p:cNvPr>
          <p:cNvSpPr>
            <a:spLocks noGrp="1"/>
          </p:cNvSpPr>
          <p:nvPr>
            <p:ph type="title"/>
          </p:nvPr>
        </p:nvSpPr>
        <p:spPr/>
        <p:txBody>
          <a:bodyPr/>
          <a:lstStyle/>
          <a:p>
            <a:r>
              <a:rPr lang="es-PE" b="1" dirty="0"/>
              <a:t>Background and Business Problem</a:t>
            </a:r>
            <a:endParaRPr lang="en-US" dirty="0"/>
          </a:p>
        </p:txBody>
      </p:sp>
      <p:sp>
        <p:nvSpPr>
          <p:cNvPr id="3" name="Content Placeholder 2">
            <a:extLst>
              <a:ext uri="{FF2B5EF4-FFF2-40B4-BE49-F238E27FC236}">
                <a16:creationId xmlns:a16="http://schemas.microsoft.com/office/drawing/2014/main" id="{5BF2DD49-FF3C-45C5-BC9D-4B0DAD6DE923}"/>
              </a:ext>
            </a:extLst>
          </p:cNvPr>
          <p:cNvSpPr>
            <a:spLocks noGrp="1"/>
          </p:cNvSpPr>
          <p:nvPr>
            <p:ph idx="1"/>
          </p:nvPr>
        </p:nvSpPr>
        <p:spPr>
          <a:xfrm>
            <a:off x="1534696" y="2254271"/>
            <a:ext cx="9520158" cy="4106772"/>
          </a:xfrm>
        </p:spPr>
        <p:txBody>
          <a:bodyPr>
            <a:normAutofit/>
          </a:bodyPr>
          <a:lstStyle/>
          <a:p>
            <a:pPr algn="just"/>
            <a:r>
              <a:rPr lang="en-US" dirty="0" err="1">
                <a:latin typeface="Times New Roman" panose="02020603050405020304" pitchFamily="18" charset="0"/>
                <a:cs typeface="Times New Roman" panose="02020603050405020304" pitchFamily="18" charset="0"/>
              </a:rPr>
              <a:t>Loopmark</a:t>
            </a:r>
            <a:r>
              <a:rPr lang="en-US" dirty="0">
                <a:latin typeface="Times New Roman" panose="02020603050405020304" pitchFamily="18" charset="0"/>
                <a:cs typeface="Times New Roman" panose="02020603050405020304" pitchFamily="18" charset="0"/>
              </a:rPr>
              <a:t> is a Toronto based company focusing on providing consulting services for the commercial real estate. Here we will consider, we are working for the Logomark.</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Jon, a client wants to move his warehouse for his business from Ottawa to Toronto. To be specific he is looking for a neighborhood in Scarborough area of the Greater Toronto Area.</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He wants to be in the area close to groceries and retail market, as his business defines those needs.</a:t>
            </a:r>
          </a:p>
          <a:p>
            <a:pPr marL="0" indent="0" algn="just">
              <a:buNone/>
            </a:pPr>
            <a:endParaRPr lang="en-US" dirty="0"/>
          </a:p>
        </p:txBody>
      </p:sp>
    </p:spTree>
    <p:extLst>
      <p:ext uri="{BB962C8B-B14F-4D97-AF65-F5344CB8AC3E}">
        <p14:creationId xmlns:p14="http://schemas.microsoft.com/office/powerpoint/2010/main" val="15376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70D1-C10B-4339-9516-F5BECA88A1B5}"/>
              </a:ext>
            </a:extLst>
          </p:cNvPr>
          <p:cNvSpPr>
            <a:spLocks noGrp="1"/>
          </p:cNvSpPr>
          <p:nvPr>
            <p:ph type="title"/>
          </p:nvPr>
        </p:nvSpPr>
        <p:spPr/>
        <p:txBody>
          <a:bodyPr/>
          <a:lstStyle/>
          <a:p>
            <a:r>
              <a:rPr lang="es-PE" b="1" dirty="0"/>
              <a:t>Data</a:t>
            </a:r>
            <a:endParaRPr lang="en-US" dirty="0"/>
          </a:p>
        </p:txBody>
      </p:sp>
      <p:sp>
        <p:nvSpPr>
          <p:cNvPr id="3" name="Content Placeholder 2">
            <a:extLst>
              <a:ext uri="{FF2B5EF4-FFF2-40B4-BE49-F238E27FC236}">
                <a16:creationId xmlns:a16="http://schemas.microsoft.com/office/drawing/2014/main" id="{32313E52-4374-4EE6-978C-812D15D23353}"/>
              </a:ext>
            </a:extLst>
          </p:cNvPr>
          <p:cNvSpPr>
            <a:spLocks noGrp="1"/>
          </p:cNvSpPr>
          <p:nvPr>
            <p:ph idx="1"/>
          </p:nvPr>
        </p:nvSpPr>
        <p:spPr/>
        <p:txBody>
          <a:bodyPr/>
          <a:lstStyle/>
          <a:p>
            <a:pPr lvl="0"/>
            <a:endParaRPr lang="es-PE" dirty="0"/>
          </a:p>
          <a:p>
            <a:pPr lvl="0"/>
            <a:r>
              <a:rPr lang="en-US" dirty="0">
                <a:latin typeface="Times New Roman" panose="02020603050405020304" pitchFamily="18" charset="0"/>
                <a:cs typeface="Times New Roman" panose="02020603050405020304" pitchFamily="18" charset="0"/>
              </a:rPr>
              <a:t>https://en.wikipedia.org/wiki/List_of_postal_codes_of_Canada</a:t>
            </a:r>
          </a:p>
          <a:p>
            <a:pPr lvl="0"/>
            <a:r>
              <a:rPr lang="en-US" dirty="0">
                <a:latin typeface="Times New Roman" panose="02020603050405020304" pitchFamily="18" charset="0"/>
                <a:cs typeface="Times New Roman" panose="02020603050405020304" pitchFamily="18" charset="0"/>
              </a:rPr>
              <a:t>Foursquare API information on venue categories, location data, ratings and more</a:t>
            </a:r>
          </a:p>
          <a:p>
            <a:pPr lvl="0"/>
            <a:r>
              <a:rPr lang="en-US" dirty="0">
                <a:latin typeface="Times New Roman" panose="02020603050405020304" pitchFamily="18" charset="0"/>
                <a:cs typeface="Times New Roman" panose="02020603050405020304" pitchFamily="18" charset="0"/>
              </a:rPr>
              <a:t>Geo locational information about the neighborhoods in Scarborough</a:t>
            </a:r>
          </a:p>
          <a:p>
            <a:pPr marL="0" indent="0">
              <a:buNone/>
            </a:pPr>
            <a:endParaRPr lang="en-CA" dirty="0"/>
          </a:p>
          <a:p>
            <a:pPr marL="0" indent="0">
              <a:buNone/>
            </a:pPr>
            <a:r>
              <a:rPr lang="en-US" dirty="0">
                <a:latin typeface="Times New Roman" panose="02020603050405020304" pitchFamily="18" charset="0"/>
                <a:cs typeface="Times New Roman" panose="02020603050405020304" pitchFamily="18" charset="0"/>
              </a:rPr>
              <a:t>The data collected from all these files will be cleaned and converted to python supported file with the use of pre-defined libraries from the Python. </a:t>
            </a:r>
          </a:p>
        </p:txBody>
      </p:sp>
    </p:spTree>
    <p:extLst>
      <p:ext uri="{BB962C8B-B14F-4D97-AF65-F5344CB8AC3E}">
        <p14:creationId xmlns:p14="http://schemas.microsoft.com/office/powerpoint/2010/main" val="335267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36ED-8477-46B7-BC88-184F6F7C0784}"/>
              </a:ext>
            </a:extLst>
          </p:cNvPr>
          <p:cNvSpPr>
            <a:spLocks noGrp="1"/>
          </p:cNvSpPr>
          <p:nvPr>
            <p:ph type="title"/>
          </p:nvPr>
        </p:nvSpPr>
        <p:spPr>
          <a:xfrm>
            <a:off x="964853" y="804518"/>
            <a:ext cx="9520158" cy="1049235"/>
          </a:xfrm>
        </p:spPr>
        <p:txBody>
          <a:bodyPr/>
          <a:lstStyle/>
          <a:p>
            <a:r>
              <a:rPr lang="es-PE" b="1" dirty="0"/>
              <a:t>Methodology</a:t>
            </a:r>
            <a:endParaRPr lang="en-US" dirty="0"/>
          </a:p>
        </p:txBody>
      </p:sp>
      <p:sp>
        <p:nvSpPr>
          <p:cNvPr id="3" name="Content Placeholder 2">
            <a:extLst>
              <a:ext uri="{FF2B5EF4-FFF2-40B4-BE49-F238E27FC236}">
                <a16:creationId xmlns:a16="http://schemas.microsoft.com/office/drawing/2014/main" id="{E9895986-5906-4F6A-822A-EBB2297E4088}"/>
              </a:ext>
            </a:extLst>
          </p:cNvPr>
          <p:cNvSpPr>
            <a:spLocks noGrp="1"/>
          </p:cNvSpPr>
          <p:nvPr>
            <p:ph idx="1"/>
          </p:nvPr>
        </p:nvSpPr>
        <p:spPr>
          <a:xfrm>
            <a:off x="838199" y="2040323"/>
            <a:ext cx="10515600" cy="672478"/>
          </a:xfrm>
        </p:spPr>
        <p:txBody>
          <a:bodyPr/>
          <a:lstStyle/>
          <a:p>
            <a:pPr marL="0" indent="0">
              <a:buNone/>
            </a:pPr>
            <a:r>
              <a:rPr lang="en-US" dirty="0"/>
              <a:t> Import data for the Toronto neighborhoods with latitude and longitude</a:t>
            </a:r>
          </a:p>
        </p:txBody>
      </p:sp>
      <p:pic>
        <p:nvPicPr>
          <p:cNvPr id="4" name="Picture 3">
            <a:extLst>
              <a:ext uri="{FF2B5EF4-FFF2-40B4-BE49-F238E27FC236}">
                <a16:creationId xmlns:a16="http://schemas.microsoft.com/office/drawing/2014/main" id="{24492157-672B-47A2-B606-5E4DD5D2D23B}"/>
              </a:ext>
            </a:extLst>
          </p:cNvPr>
          <p:cNvPicPr/>
          <p:nvPr/>
        </p:nvPicPr>
        <p:blipFill>
          <a:blip r:embed="rId2"/>
          <a:stretch>
            <a:fillRect/>
          </a:stretch>
        </p:blipFill>
        <p:spPr>
          <a:xfrm>
            <a:off x="791177" y="2899371"/>
            <a:ext cx="10609645" cy="2921053"/>
          </a:xfrm>
          <a:prstGeom prst="rect">
            <a:avLst/>
          </a:prstGeom>
        </p:spPr>
      </p:pic>
    </p:spTree>
    <p:extLst>
      <p:ext uri="{BB962C8B-B14F-4D97-AF65-F5344CB8AC3E}">
        <p14:creationId xmlns:p14="http://schemas.microsoft.com/office/powerpoint/2010/main" val="1867605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8A898C4-B7E9-4A09-8E01-45A73C7A750E}"/>
              </a:ext>
            </a:extLst>
          </p:cNvPr>
          <p:cNvSpPr txBox="1">
            <a:spLocks/>
          </p:cNvSpPr>
          <p:nvPr/>
        </p:nvSpPr>
        <p:spPr>
          <a:xfrm>
            <a:off x="609600" y="845910"/>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Filter data by borough (Downtown Toronto, East Toronto, West Toronto, Central Toronto, Scarborough) </a:t>
            </a:r>
          </a:p>
          <a:p>
            <a:endParaRPr lang="en-US" dirty="0"/>
          </a:p>
        </p:txBody>
      </p:sp>
      <p:pic>
        <p:nvPicPr>
          <p:cNvPr id="6" name="Picture 5">
            <a:extLst>
              <a:ext uri="{FF2B5EF4-FFF2-40B4-BE49-F238E27FC236}">
                <a16:creationId xmlns:a16="http://schemas.microsoft.com/office/drawing/2014/main" id="{FBDFE0B2-537B-409E-8B8F-C03E7C98C75B}"/>
              </a:ext>
            </a:extLst>
          </p:cNvPr>
          <p:cNvPicPr/>
          <p:nvPr/>
        </p:nvPicPr>
        <p:blipFill>
          <a:blip r:embed="rId2"/>
          <a:stretch>
            <a:fillRect/>
          </a:stretch>
        </p:blipFill>
        <p:spPr>
          <a:xfrm>
            <a:off x="1457739" y="1992085"/>
            <a:ext cx="8680174" cy="4524421"/>
          </a:xfrm>
          <a:prstGeom prst="rect">
            <a:avLst/>
          </a:prstGeom>
        </p:spPr>
      </p:pic>
    </p:spTree>
    <p:extLst>
      <p:ext uri="{BB962C8B-B14F-4D97-AF65-F5344CB8AC3E}">
        <p14:creationId xmlns:p14="http://schemas.microsoft.com/office/powerpoint/2010/main" val="320431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EEC4155-B156-4EE4-B430-25B9D728202E}"/>
              </a:ext>
            </a:extLst>
          </p:cNvPr>
          <p:cNvSpPr txBox="1">
            <a:spLocks/>
          </p:cNvSpPr>
          <p:nvPr/>
        </p:nvSpPr>
        <p:spPr>
          <a:xfrm>
            <a:off x="609600" y="845910"/>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Times New Roman" panose="02020603050405020304" pitchFamily="18" charset="0"/>
                <a:cs typeface="Times New Roman" panose="02020603050405020304" pitchFamily="18" charset="0"/>
              </a:rPr>
              <a:t>K-mean Cluster to segment all 55 neighborhoods into 5 clusters</a:t>
            </a:r>
          </a:p>
        </p:txBody>
      </p:sp>
      <p:pic>
        <p:nvPicPr>
          <p:cNvPr id="3" name="Picture 2">
            <a:extLst>
              <a:ext uri="{FF2B5EF4-FFF2-40B4-BE49-F238E27FC236}">
                <a16:creationId xmlns:a16="http://schemas.microsoft.com/office/drawing/2014/main" id="{11F4AE8E-5367-4A54-AE91-001AF7D874EC}"/>
              </a:ext>
            </a:extLst>
          </p:cNvPr>
          <p:cNvPicPr/>
          <p:nvPr/>
        </p:nvPicPr>
        <p:blipFill>
          <a:blip r:embed="rId2"/>
          <a:stretch>
            <a:fillRect/>
          </a:stretch>
        </p:blipFill>
        <p:spPr>
          <a:xfrm>
            <a:off x="1774370" y="1992084"/>
            <a:ext cx="8316687" cy="4532133"/>
          </a:xfrm>
          <a:prstGeom prst="rect">
            <a:avLst/>
          </a:prstGeom>
        </p:spPr>
      </p:pic>
    </p:spTree>
    <p:extLst>
      <p:ext uri="{BB962C8B-B14F-4D97-AF65-F5344CB8AC3E}">
        <p14:creationId xmlns:p14="http://schemas.microsoft.com/office/powerpoint/2010/main" val="839420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7BB89A9-8ED2-4B91-9602-F5096F12A93D}"/>
              </a:ext>
            </a:extLst>
          </p:cNvPr>
          <p:cNvSpPr txBox="1">
            <a:spLocks/>
          </p:cNvSpPr>
          <p:nvPr/>
        </p:nvSpPr>
        <p:spPr>
          <a:xfrm>
            <a:off x="477078" y="845910"/>
            <a:ext cx="11344808"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Now We have 11 possibilities with the  borough of Scarborough and are part of Cluster 0</a:t>
            </a:r>
          </a:p>
        </p:txBody>
      </p:sp>
      <p:pic>
        <p:nvPicPr>
          <p:cNvPr id="5" name="Picture 4">
            <a:extLst>
              <a:ext uri="{FF2B5EF4-FFF2-40B4-BE49-F238E27FC236}">
                <a16:creationId xmlns:a16="http://schemas.microsoft.com/office/drawing/2014/main" id="{9DC61367-794F-40C5-92A9-C6FB8984DD8B}"/>
              </a:ext>
            </a:extLst>
          </p:cNvPr>
          <p:cNvPicPr/>
          <p:nvPr/>
        </p:nvPicPr>
        <p:blipFill>
          <a:blip r:embed="rId2"/>
          <a:stretch>
            <a:fillRect/>
          </a:stretch>
        </p:blipFill>
        <p:spPr>
          <a:xfrm>
            <a:off x="1251857" y="1948070"/>
            <a:ext cx="10156371" cy="4562564"/>
          </a:xfrm>
          <a:prstGeom prst="rect">
            <a:avLst/>
          </a:prstGeom>
        </p:spPr>
      </p:pic>
    </p:spTree>
    <p:extLst>
      <p:ext uri="{BB962C8B-B14F-4D97-AF65-F5344CB8AC3E}">
        <p14:creationId xmlns:p14="http://schemas.microsoft.com/office/powerpoint/2010/main" val="613680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FB8CD-4162-415E-A434-5DE7D71A75D7}"/>
              </a:ext>
            </a:extLst>
          </p:cNvPr>
          <p:cNvSpPr txBox="1">
            <a:spLocks/>
          </p:cNvSpPr>
          <p:nvPr/>
        </p:nvSpPr>
        <p:spPr>
          <a:xfrm>
            <a:off x="489857" y="867209"/>
            <a:ext cx="11212286"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Another condition to satisfy is, it needs to be around the groceries stores. </a:t>
            </a:r>
          </a:p>
          <a:p>
            <a:r>
              <a:rPr lang="en-US" sz="2400" dirty="0">
                <a:latin typeface="Times New Roman" panose="02020603050405020304" pitchFamily="18" charset="0"/>
                <a:cs typeface="Times New Roman" panose="02020603050405020304" pitchFamily="18" charset="0"/>
              </a:rPr>
              <a:t>The only candidate/venue which satisfies the requirements is candidate 5 (Scarborough Village). </a:t>
            </a:r>
          </a:p>
        </p:txBody>
      </p:sp>
      <p:pic>
        <p:nvPicPr>
          <p:cNvPr id="4" name="Picture 3">
            <a:extLst>
              <a:ext uri="{FF2B5EF4-FFF2-40B4-BE49-F238E27FC236}">
                <a16:creationId xmlns:a16="http://schemas.microsoft.com/office/drawing/2014/main" id="{7DDA0EFD-6207-4EA9-8FF1-DAC8304C5E71}"/>
              </a:ext>
            </a:extLst>
          </p:cNvPr>
          <p:cNvPicPr>
            <a:picLocks noChangeAspect="1"/>
          </p:cNvPicPr>
          <p:nvPr/>
        </p:nvPicPr>
        <p:blipFill>
          <a:blip r:embed="rId2"/>
          <a:stretch>
            <a:fillRect/>
          </a:stretch>
        </p:blipFill>
        <p:spPr>
          <a:xfrm>
            <a:off x="2752726" y="2119085"/>
            <a:ext cx="7083594" cy="4295775"/>
          </a:xfrm>
          <a:prstGeom prst="rect">
            <a:avLst/>
          </a:prstGeom>
        </p:spPr>
      </p:pic>
    </p:spTree>
    <p:extLst>
      <p:ext uri="{BB962C8B-B14F-4D97-AF65-F5344CB8AC3E}">
        <p14:creationId xmlns:p14="http://schemas.microsoft.com/office/powerpoint/2010/main" val="393148448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432</Words>
  <Application>Microsoft Office PowerPoint</Application>
  <PresentationFormat>Widescreen</PresentationFormat>
  <Paragraphs>38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Palatino Linotype</vt:lpstr>
      <vt:lpstr>Times New Roman</vt:lpstr>
      <vt:lpstr>Gallery</vt:lpstr>
      <vt:lpstr>Slide 1</vt:lpstr>
      <vt:lpstr>Introduction</vt:lpstr>
      <vt:lpstr>Background and Business Problem</vt:lpstr>
      <vt:lpstr>Data</vt:lpstr>
      <vt:lpstr>Methodology</vt:lpstr>
      <vt:lpstr>PowerPoint Presentation</vt:lpstr>
      <vt:lpstr>PowerPoint Presentation</vt:lpstr>
      <vt:lpstr>PowerPoint Presentation</vt:lpstr>
      <vt:lpstr>PowerPoint Presentation</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2018-12-24T22:37:16Z</dcterms:created>
  <dcterms:modified xsi:type="dcterms:W3CDTF">2019-08-16T22:05:24Z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